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8" r:id="rId2"/>
    <p:sldId id="289" r:id="rId3"/>
    <p:sldId id="260" r:id="rId4"/>
    <p:sldId id="276" r:id="rId5"/>
    <p:sldId id="277" r:id="rId6"/>
    <p:sldId id="278" r:id="rId7"/>
    <p:sldId id="280" r:id="rId8"/>
    <p:sldId id="291" r:id="rId9"/>
    <p:sldId id="292" r:id="rId10"/>
    <p:sldId id="279" r:id="rId11"/>
    <p:sldId id="281" r:id="rId12"/>
    <p:sldId id="294" r:id="rId13"/>
    <p:sldId id="275" r:id="rId14"/>
    <p:sldId id="284" r:id="rId15"/>
    <p:sldId id="293" r:id="rId16"/>
    <p:sldId id="295" r:id="rId17"/>
    <p:sldId id="283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FFFF00"/>
    <a:srgbClr val="00FFCC"/>
    <a:srgbClr val="00FFFF"/>
    <a:srgbClr val="3333FF"/>
    <a:srgbClr val="66FF33"/>
    <a:srgbClr val="CAFFB9"/>
    <a:srgbClr val="FFB7FF"/>
    <a:srgbClr val="ECE7F1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43" d="100"/>
          <a:sy n="43" d="100"/>
        </p:scale>
        <p:origin x="123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D58F-12CF-41AE-8C79-2A0740C7C86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AEBA-3B64-4272-A35E-EE881A9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40485-DA92-43C5-8499-8E89F62274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2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সেটদুটির নাম কী কী?  সেটদুটির সাধারন উপাদান কোনটি? সেটদুটিকে কী বলে? কেন? নিচ্ছেদ সেট কাকে বলে? 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সেটদুটির নাম কী কী?  সেটদুটির সাধারন উপাদান কোনটি? সেটদুটিকে কী বলে? কেন? নিচ্ছেদ সেট কাকে বলে? 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6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বৈশিষ্ট্য যাচাই করার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নির্ঢারিত ৫ মিনিট সময়ের মধ্যে  শিক্ষার্থীদের দ্বারা প্রদত্ত সমস্যা সমাধানে সহায়তা করা যেতে পারে।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মুল্যায়নের জন্য শিক্ষার্থীদের</a:t>
            </a:r>
            <a:r>
              <a:rPr lang="bn-BD" baseline="0" dirty="0" smtClean="0"/>
              <a:t> কাছ থেকে উত্তর নিয়ে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9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মুল্যায়নের জন্য শিক্ষার্থীদের</a:t>
            </a:r>
            <a:r>
              <a:rPr lang="bn-BD" baseline="0" dirty="0" smtClean="0"/>
              <a:t> কাছ থেকে উত্তর নিয়ে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6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প্রত্যেক শিক্ষার্থীকে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 নিয়মিত করে আনার সহায়তা করা </a:t>
            </a:r>
            <a:r>
              <a:rPr lang="bn-IN" smtClean="0"/>
              <a:t>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2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কলমের সংখ্যা কত?নক্ষত্রের সংখ্যা কত? উপাদান সংখ্যা কত? পাঠ ঘোষণা।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6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7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চিত্রগুলো দ্বারা সেটের প্রকারভেদের ধারনা দিয়ে শিক্ষার্থীদের মনোযোগ সৃষ্টি ও পাঠ উপস্থাপনে সহায়তা করা যেতে পারে। ৪র্থ চিত্রে কী বলে? প্রশ্ন করতে হবে।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সেটকে কী বলে? কেন?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সেটকে কী বলে? কেন?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C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সেটকে কী বলে? কেন? 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সেটদুটির কী পরিবর্তন</a:t>
            </a:r>
            <a:r>
              <a:rPr lang="bn-IN" baseline="0" dirty="0" smtClean="0"/>
              <a:t> ঘটেছে? সংযগ সেট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সেটদুটির কী পরিবর্তন</a:t>
            </a:r>
            <a:r>
              <a:rPr lang="bn-IN" baseline="0" dirty="0" smtClean="0"/>
              <a:t> ঘটেছে? সংযগ সেট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সেটদুটির কী পরিবর্তন</a:t>
            </a:r>
            <a:r>
              <a:rPr lang="bn-IN" baseline="0" dirty="0" smtClean="0"/>
              <a:t> ঘটেছে? সংযগ সেট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সেটদুটির কোন কোন সংখ্যা সমান? সাধারন সংখ্যা দ্বারা কোন সেট গঠিত? ছেদ সেট কাকে বলে? শিক্ষার্থীদের দ্বারা বোর্ডে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ingOverWater320x2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73152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85800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01_rose_png_made_by_nightingale_by_silviabilia-d5r23o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2353">
            <a:off x="1828800" y="2193573"/>
            <a:ext cx="541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solidFill>
            <a:srgbClr val="FFB7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9086" y="1143000"/>
            <a:ext cx="2743200" cy="2615625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9885" y="1335790"/>
            <a:ext cx="2133601" cy="2230046"/>
            <a:chOff x="5257800" y="1066800"/>
            <a:chExt cx="1730828" cy="2057400"/>
          </a:xfrm>
          <a:solidFill>
            <a:srgbClr val="FF0000"/>
          </a:solidFill>
        </p:grpSpPr>
        <p:sp>
          <p:nvSpPr>
            <p:cNvPr id="5" name="Arc 4"/>
            <p:cNvSpPr/>
            <p:nvPr/>
          </p:nvSpPr>
          <p:spPr>
            <a:xfrm flipH="1">
              <a:off x="5638801" y="1066800"/>
              <a:ext cx="1349827" cy="2057400"/>
            </a:xfrm>
            <a:prstGeom prst="arc">
              <a:avLst>
                <a:gd name="adj1" fmla="val 16891677"/>
                <a:gd name="adj2" fmla="val 4739425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5257800" y="1066800"/>
              <a:ext cx="1349827" cy="2057400"/>
            </a:xfrm>
            <a:prstGeom prst="arc">
              <a:avLst>
                <a:gd name="adj1" fmla="val 16936144"/>
                <a:gd name="adj2" fmla="val 4739425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849086" y="1149206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7912"/>
            <a:ext cx="8077200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810780"/>
            <a:ext cx="607667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B = { 2,4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6}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4840069"/>
            <a:ext cx="60766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সেটের প্রতীক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4800600"/>
            <a:ext cx="60766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B={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x:x∈A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x∈B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820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0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1485900"/>
            <a:ext cx="1828800" cy="17526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ধান, গম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1428750"/>
            <a:ext cx="1981200" cy="18669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আলু,কপি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7912"/>
            <a:ext cx="784859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চ্ছে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920425"/>
            <a:ext cx="17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485382"/>
            <a:ext cx="7848598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দুইটি সেটের মধ্যে কোনো সাধারন উপাদান না থাকে, তবে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সেটদুটিকে পরস্পর নিচ্ছেদ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/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lc-record-2017-05-30-14h40m32s-What is a Venn Diagram or Set Diagram - Mocomi Kids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933" y="1752600"/>
            <a:ext cx="7044267" cy="3962400"/>
          </a:xfrm>
          <a:prstGeom prst="rect">
            <a:avLst/>
          </a:prstGeom>
          <a:ln w="228600" cap="sq"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miter lim="800000"/>
          </a:ln>
          <a:effectLst>
            <a:outerShdw blurRad="177800" dist="127000" dir="96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extrusionH="38100">
            <a:extrusionClr>
              <a:srgbClr val="FFFFFF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1676400" y="448270"/>
            <a:ext cx="6312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ভিডিওটি উপভোগ করি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8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12206"/>
          <a:stretch/>
        </p:blipFill>
        <p:spPr>
          <a:xfrm>
            <a:off x="914400" y="894080"/>
            <a:ext cx="7162800" cy="40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598970" y="543580"/>
            <a:ext cx="7977726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0990" y="5048071"/>
                <a:ext cx="7762060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A={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মুশফিক,সাকিব,তামিম},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B={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সৌম্য,মুস্তাফিজ}</a:t>
                </a:r>
              </a:p>
              <a:p>
                <a:pPr algn="ctr"/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l-GR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নির্নয় কর।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90" y="5048071"/>
                <a:ext cx="776206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119" t="-9137" r="-2355" b="-2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49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487" y="616803"/>
            <a:ext cx="760571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487" y="4508718"/>
            <a:ext cx="7605713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* P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যথাক্রমে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21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ও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35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এর সকল গুণনীয়কের সেট হলে, 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PQ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এবং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PQ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71625"/>
            <a:ext cx="7605712" cy="277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5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79822"/>
            <a:ext cx="3048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bn-BD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প্রতীকটি কোন সেটের প্রতীক ?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ফাঁকা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ছেদ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সংযোগ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ছেদ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9718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ছেদ সেটের ক্ষেত্রে নিচের বাক্যগুলো লক্ষ্য কর।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5181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5181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0125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655794" y="5638800"/>
            <a:ext cx="2994212" cy="82599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638800"/>
            <a:ext cx="3059206" cy="8199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468469"/>
            <a:ext cx="19621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ছেদ সেটের প্রতীক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endParaRPr lang="bn-BD" sz="16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0400" y="3453825"/>
                <a:ext cx="2590800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ii)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∩ B = </a:t>
                </a:r>
                <a:endParaRPr lang="bn-BD" sz="1600" b="1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algn="ctr"/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{</a:t>
                </a:r>
                <a:r>
                  <a:rPr lang="en-US" sz="16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x:x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∈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}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453825"/>
                <a:ext cx="25908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943600" y="3429000"/>
            <a:ext cx="2209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সাধারণ উপাদান সমুহ হল এ সেটের উপাদান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191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কোণটি সঠিক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8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79822"/>
            <a:ext cx="3048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bn-BD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প্রতীকটি কোন সেটের প্রতীক ?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ফাঁকা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ছেদ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ছেদ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খ)সংযোগ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9718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সংযোগ সেটের ক্ষেত্রে নিচের বাক্যগুলো লক্ষ্য কর।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5181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5181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0125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655794" y="5638800"/>
            <a:ext cx="2994212" cy="82599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638800"/>
            <a:ext cx="3059206" cy="8199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468469"/>
            <a:ext cx="19621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ছেদ সেটের প্রতীক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0400" y="3453825"/>
                <a:ext cx="2590800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ii)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16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B = </a:t>
                </a:r>
                <a:endParaRPr lang="bn-BD" sz="1600" b="1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algn="ctr"/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{</a:t>
                </a:r>
                <a:r>
                  <a:rPr lang="en-US" sz="16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x:x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∈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অথবা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}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453825"/>
                <a:ext cx="25908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943600" y="3429000"/>
            <a:ext cx="2209800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দুটি সেটের সকল উপাদান সমুহ হল এ সেটের উপাদান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191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কোণটি সঠিক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1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6417" y="990600"/>
            <a:ext cx="7620001" cy="830997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" y="2590800"/>
            <a:ext cx="789879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পাঠ্য বই ও তোমার পঞ্ঝম শ্রেণির পড়ুয়া ছোট ভাইয়ের পাঠ্য পুস্তকের সংযোগ ও নিঃশ্চেদ সেটের মাধ্যমে প্রকাশ কর।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81200"/>
            <a:ext cx="69342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5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4397514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097959"/>
            <a:ext cx="3446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129540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মোঃ রাসেল খান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তেঁতুল বাড়ীয়া ইসলামিয়া মাঃ বিদ্যাঃ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ফোন ; ০১৮৩-২১৩৩১০৬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ইমেলঃ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raselbdkhan@gmail.com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7201256_1238184616250501_32464985121658029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42" y="1295400"/>
            <a:ext cx="240965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36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947" y="1371599"/>
            <a:ext cx="3965509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" y="1371599"/>
            <a:ext cx="3965510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90" y="1370045"/>
            <a:ext cx="3965510" cy="3965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370" y="5461575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কলমের সংখ্যা 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90" y="5461575"/>
            <a:ext cx="3965510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নক্ষত্রের সংখ্যা অনির্দিষ্ট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47" y="533400"/>
            <a:ext cx="8047653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সেটের প্রকারভেদ ও সেট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70" y="5461574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উপাদান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0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58728" y="914400"/>
            <a:ext cx="7808818" cy="5005626"/>
          </a:xfrm>
          <a:prstGeom prst="flowChartAlternateProcess">
            <a:avLst/>
          </a:prstGeom>
          <a:ln/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বিভিন্ন প্রকার সেট ব্যাখ্যা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টের প্রকারভেদ সহ সেট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প্রক্রিয়া বর্ণনা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সেটের ধর্মাবলি প্রয়োগ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0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457200"/>
            <a:ext cx="4397829" cy="2916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267200" y="3505200"/>
            <a:ext cx="4419600" cy="2895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bn-IN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না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কোনো উপাদান নেই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2816" y="4245429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948" y="5115580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5130" y="5486400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2800" b="1" dirty="0">
              <a:solidFill>
                <a:srgbClr val="3333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9577"/>
          <a:stretch/>
        </p:blipFill>
        <p:spPr>
          <a:xfrm>
            <a:off x="468086" y="457200"/>
            <a:ext cx="3712028" cy="2916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67" b="84553" l="18529" r="82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9064" r="15451" b="11472"/>
          <a:stretch/>
        </p:blipFill>
        <p:spPr>
          <a:xfrm>
            <a:off x="468087" y="3439886"/>
            <a:ext cx="3712028" cy="288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8086" y="2952690"/>
            <a:ext cx="37120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পেন্সিলগুলোকে কীভাবে নির্ধারন করা যায়?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7526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গণনা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099" y="533400"/>
            <a:ext cx="371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 ঢেউয়ের সংখ্যা কত?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829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অনির্দিষ্ট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429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সংখ্যা কত?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87" y="5943600"/>
            <a:ext cx="13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নেই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uiExpand="1"/>
      <p:bldP spid="3" grpId="0" uiExpand="1"/>
      <p:bldP spid="4" grpId="0"/>
      <p:bldP spid="6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685800"/>
            <a:ext cx="8077198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09800"/>
            <a:ext cx="8077199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2,4,6,8,10,…………..40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706" y="3530025"/>
            <a:ext cx="8077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1,3,5, 7, 9,………………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4953000"/>
            <a:ext cx="80772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 =        </a:t>
            </a:r>
            <a:r>
              <a:rPr lang="bn-BD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অথবা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 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ডেনিশের বর্ণ ওরি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268069" y="22920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200" y="22098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508117" y="3588789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70038" y="3506568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304935" y="5086596"/>
            <a:ext cx="228596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66857" y="5004375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1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/>
      <p:bldP spid="13" grpId="0" animBg="1"/>
      <p:bldP spid="16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কোন ধরণের সেট প্রক্রিয়া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658805"/>
            <a:ext cx="5181600" cy="27419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85800" y="1143000"/>
            <a:ext cx="3124200" cy="2057400"/>
            <a:chOff x="685800" y="1143000"/>
            <a:chExt cx="3124200" cy="2057400"/>
          </a:xfrm>
        </p:grpSpPr>
        <p:sp>
          <p:nvSpPr>
            <p:cNvPr id="2" name="Oval 1"/>
            <p:cNvSpPr/>
            <p:nvPr/>
          </p:nvSpPr>
          <p:spPr>
            <a:xfrm>
              <a:off x="685800" y="1143000"/>
              <a:ext cx="3124200" cy="2057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47801" y="1302148"/>
              <a:ext cx="2073921" cy="1815304"/>
              <a:chOff x="1447801" y="1302148"/>
              <a:chExt cx="2073921" cy="181530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1" y="1302148"/>
                <a:ext cx="838199" cy="75525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142" y="1411242"/>
                <a:ext cx="1157580" cy="112928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2133600"/>
                <a:ext cx="1025558" cy="983852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4953000" y="1143000"/>
            <a:ext cx="3048000" cy="2590800"/>
            <a:chOff x="4953000" y="1143000"/>
            <a:chExt cx="3048000" cy="2590800"/>
          </a:xfrm>
        </p:grpSpPr>
        <p:sp>
          <p:nvSpPr>
            <p:cNvPr id="11" name="Oval 10"/>
            <p:cNvSpPr/>
            <p:nvPr/>
          </p:nvSpPr>
          <p:spPr>
            <a:xfrm>
              <a:off x="4953000" y="1143000"/>
              <a:ext cx="3048000" cy="2590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302148"/>
              <a:ext cx="1219200" cy="1219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245" y="2521348"/>
              <a:ext cx="1132310" cy="11374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447800" y="1295400"/>
            <a:ext cx="2073921" cy="1815304"/>
            <a:chOff x="1447800" y="1295400"/>
            <a:chExt cx="2073921" cy="181530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295400"/>
              <a:ext cx="838199" cy="75525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141" y="1404494"/>
              <a:ext cx="1157580" cy="11292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399" y="2126852"/>
              <a:ext cx="1025558" cy="9838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867400" y="1295400"/>
            <a:ext cx="1328155" cy="2356657"/>
            <a:chOff x="5867400" y="1300943"/>
            <a:chExt cx="1328155" cy="235665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300943"/>
              <a:ext cx="1219200" cy="1219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245" y="2520143"/>
              <a:ext cx="1132310" cy="1137457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91463" y="4458491"/>
            <a:ext cx="1933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991" y="5253335"/>
            <a:ext cx="2472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400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 জন্য ক্লিক করুন </a:t>
            </a:r>
            <a:endParaRPr lang="en-US" sz="2400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6627" y="5791200"/>
            <a:ext cx="8462573" cy="584775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সেটের সকল উপাদান নিয়ে গঠিত সেটকে সংযোগ সেট বলে। </a:t>
            </a:r>
            <a:endParaRPr lang="en-US" sz="32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178314"/>
            <a:ext cx="535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41476" y="3276600"/>
            <a:ext cx="535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13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15347 0.432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2159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8455 0.392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196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9" grpId="0"/>
      <p:bldP spid="32" grpId="0"/>
      <p:bldP spid="34" grpId="0" animBg="1"/>
      <p:bldP spid="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07698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3           4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110180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2          9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4          7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1089392"/>
            <a:ext cx="2743200" cy="2590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0893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572000"/>
            <a:ext cx="607667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B = { 1,2,3,4,5,6,7,8,9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4593103"/>
            <a:ext cx="60766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সেটের প্রতীক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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4572000"/>
            <a:ext cx="60766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A∪B={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x:x∈A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65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333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1667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667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6" grpId="0" animBg="1"/>
      <p:bldP spid="21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কোন ধরণের সেট প্রক্রিয়া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658805"/>
            <a:ext cx="5181600" cy="27419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85800" y="1143000"/>
            <a:ext cx="3124200" cy="2057400"/>
            <a:chOff x="685800" y="1143000"/>
            <a:chExt cx="3124200" cy="2057400"/>
          </a:xfrm>
        </p:grpSpPr>
        <p:sp>
          <p:nvSpPr>
            <p:cNvPr id="2" name="Oval 1"/>
            <p:cNvSpPr/>
            <p:nvPr/>
          </p:nvSpPr>
          <p:spPr>
            <a:xfrm>
              <a:off x="685800" y="1143000"/>
              <a:ext cx="3124200" cy="2057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47801" y="1302148"/>
              <a:ext cx="2073921" cy="1815304"/>
              <a:chOff x="1447801" y="1302148"/>
              <a:chExt cx="2073921" cy="181530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1" y="1302148"/>
                <a:ext cx="838199" cy="75525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142" y="1411242"/>
                <a:ext cx="1157580" cy="112928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2133600"/>
                <a:ext cx="1025558" cy="983852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95400"/>
            <a:ext cx="838199" cy="7552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42" y="1404494"/>
            <a:ext cx="1157580" cy="1129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26852"/>
            <a:ext cx="1025558" cy="9838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1463" y="4458491"/>
            <a:ext cx="19335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990" y="5253335"/>
            <a:ext cx="2472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400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 জন্য ক্লিক করুন </a:t>
            </a:r>
            <a:endParaRPr lang="en-US" sz="2400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6785" y="5791200"/>
            <a:ext cx="8592416" cy="584775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সেটের সাধারণ উপাদান নিয়ে গঠিত সেটকে ছেদ সেট বলে। </a:t>
            </a:r>
            <a:endParaRPr lang="en-US" sz="32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178314"/>
            <a:ext cx="535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41476" y="3276600"/>
            <a:ext cx="535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53000" y="1143000"/>
            <a:ext cx="3048000" cy="2590800"/>
            <a:chOff x="4953000" y="1143000"/>
            <a:chExt cx="3048000" cy="2590800"/>
          </a:xfrm>
        </p:grpSpPr>
        <p:grpSp>
          <p:nvGrpSpPr>
            <p:cNvPr id="29" name="Group 28"/>
            <p:cNvGrpSpPr/>
            <p:nvPr/>
          </p:nvGrpSpPr>
          <p:grpSpPr>
            <a:xfrm>
              <a:off x="4953000" y="1143000"/>
              <a:ext cx="3048000" cy="2590800"/>
              <a:chOff x="4953000" y="1143000"/>
              <a:chExt cx="3048000" cy="2590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953000" y="1143000"/>
                <a:ext cx="3048000" cy="2590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1302148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245" y="2521348"/>
                <a:ext cx="1132310" cy="1137457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133600"/>
              <a:ext cx="1025558" cy="98385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1219200" cy="121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45" y="2514600"/>
            <a:ext cx="1132310" cy="11374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26852"/>
            <a:ext cx="1025558" cy="9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8507 0.371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856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07639 0.371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185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9" grpId="0"/>
      <p:bldP spid="32" grpId="0"/>
      <p:bldP spid="34" grpId="0" animBg="1"/>
      <p:bldP spid="6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2419</TotalTime>
  <Words>919</Words>
  <Application>Microsoft Office PowerPoint</Application>
  <PresentationFormat>On-screen Show (4:3)</PresentationFormat>
  <Paragraphs>169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 Rasel Khan</cp:lastModifiedBy>
  <cp:revision>297</cp:revision>
  <dcterms:created xsi:type="dcterms:W3CDTF">2006-08-16T00:00:00Z</dcterms:created>
  <dcterms:modified xsi:type="dcterms:W3CDTF">2017-07-23T12:02:30Z</dcterms:modified>
</cp:coreProperties>
</file>